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sldIdLst>
    <p:sldId id="275" r:id="rId2"/>
    <p:sldId id="276" r:id="rId3"/>
    <p:sldId id="273" r:id="rId4"/>
    <p:sldId id="277" r:id="rId5"/>
    <p:sldId id="282" r:id="rId6"/>
    <p:sldId id="283" r:id="rId7"/>
    <p:sldId id="284" r:id="rId8"/>
    <p:sldId id="285" r:id="rId9"/>
    <p:sldId id="287" r:id="rId10"/>
    <p:sldId id="286" r:id="rId11"/>
    <p:sldId id="288" r:id="rId12"/>
    <p:sldId id="289" r:id="rId13"/>
    <p:sldId id="290" r:id="rId14"/>
    <p:sldId id="291" r:id="rId15"/>
    <p:sldId id="293" r:id="rId16"/>
    <p:sldId id="292" r:id="rId17"/>
    <p:sldId id="269" r:id="rId18"/>
    <p:sldId id="270" r:id="rId19"/>
  </p:sldIdLst>
  <p:sldSz cx="12192000" cy="6858000"/>
  <p:notesSz cx="6858000" cy="9144000"/>
  <p:embeddedFontLst>
    <p:embeddedFont>
      <p:font typeface="10X10" panose="020B0600000101010101" charset="-127"/>
      <p:regular r:id="rId21"/>
    </p:embeddedFont>
    <p:embeddedFont>
      <p:font typeface="KoPubWorld돋움체 Light" panose="020B0600000101010101" charset="-127"/>
      <p:regular r:id="rId22"/>
    </p:embeddedFont>
    <p:embeddedFont>
      <p:font typeface="KoPub돋움체 Bold" panose="020B0600000101010101" charset="-127"/>
      <p:bold r:id="rId23"/>
    </p:embeddedFont>
    <p:embeddedFont>
      <p:font typeface="KoPub돋움체 Medium" panose="020B0600000101010101" charset="-127"/>
      <p:regular r:id="rId24"/>
    </p:embeddedFont>
    <p:embeddedFont>
      <p:font typeface="나눔바른펜" panose="020B0600000101010101" charset="-127"/>
      <p:regular r:id="rId25"/>
      <p:bold r:id="rId26"/>
    </p:embeddedFont>
    <p:embeddedFont>
      <p:font typeface="Billabong" panose="020B0600000101010101" charset="0"/>
      <p:regular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74C7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5.JP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DDF1B3-0DC6-42EE-B208-927999D95778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870B18-4519-4F9D-84FC-E110164F0A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080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5EDA1A4F-53EF-49CA-9464-5E7FE80D49F7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729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559D85-B145-4DB5-8EE8-07A4406BB9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9F5451-0729-447B-9824-926FD486DD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667E4B-3BB0-4C5C-8847-612F2F967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3AD476-C33D-4805-B78A-64AB9DFB9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D2F77D-0DE8-4E69-B8D9-CD480C70B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982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44DBAB-A263-4F8C-8F39-A3D9008BF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9BDC2A-3CC3-4B41-8FEE-E574759004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EC3704-B883-4296-B665-DAACD834B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C50648-D9EC-4B0B-AB77-172EC91F4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353C40-E52D-49C9-AD44-08E810EB5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856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0FDCABB-A1FE-447B-BB31-DAD3266C8B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49D3F09-940F-4861-96F1-3326E0753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8C0FD5-FD2B-439B-ADAE-CD074DD56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60188B-D820-412D-B991-9CD63FE9D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4514E6-8358-4DC6-A013-37D380EED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413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5947D4-1605-4516-9A0A-3203A03B1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ABDA8A-4183-4954-BD10-BC223BD31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66D0B2-056F-4DBA-A6A6-A02DCE9F8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3EB8D8-D19E-4396-8774-9D5222949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C01EA7-E7BD-46CC-B1C4-59334BCC3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7133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A03786-30FD-445B-BF6F-ED1504600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59AABF-53D6-45EC-9260-D4EEC24E8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216132-8D3D-4334-92D7-92D74B0F1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5DC49E-7C00-4429-A195-69757675E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40EDFE-43BF-4F4F-965E-16A779F75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565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51B8D-2A4D-47F8-B0EF-F965A7520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35A42B-4B88-4F45-BA24-C4AF0E8AD4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2000A3-AA08-4EE8-9C6D-ACC7DB06E6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28D526-7B72-4FFB-8967-FC067EAA2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B62154-F5F6-4CA6-A0DD-5828C9E34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E90A63-52BD-4782-ADC1-36DB8F718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0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047206-F45A-4E34-A593-7871DA1D8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F36A44-7900-464C-8AE4-5C9F0F55C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74AE69-9DDD-46F0-84D2-347993E705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AF3ECD7-3CB1-4FD5-8409-82B19777A9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750D247-375B-4F44-A0AE-4863988D80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1A2964C-E937-4637-B325-34FA014B3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26DD3F5-CD56-4ECD-B4B5-3B12809FB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866DAD6-A00A-4B09-942D-634656A83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848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EB5DAC-0E3C-4A01-B4BC-27168A8D0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90541AA-FFB4-438F-A9AD-49ADFCEFC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A9F336D-A544-4A96-BBE9-844DB8DD3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47376A1-FAAD-4AF3-910F-F1AA9DBF6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648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90F184-F45E-4888-B826-34FB3B0DF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4878D72-46F1-4E09-BE59-90DDF652E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A23DFF-E8C1-44DF-919E-CFF2ADB6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258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B2A3A4-F85B-4782-8324-A0824771B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4FE150-4C71-4605-BC81-C2E049D77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8C83F6-F82D-4990-B0C2-E5F10F41E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0A71A3-0E4B-4E12-A11E-C9420FBB8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8E4B5F-5185-4B02-9C98-0C5FCB42F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221607-A5F5-4D73-9822-843FE2595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714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366486-8367-4285-B29B-CA21B40F7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2259364-C8E4-4A3F-B2C0-47ACB57DF8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C01196-F837-45B0-87C9-D09AEB4E6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C1DB04-1D5F-49CA-AF72-DC5902B6D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E3A145-DA23-4F08-87A7-3E73289B1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4AAFF7-ACB8-4064-BDFC-849D74C1A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68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EEB4E42-B852-403A-8C89-512C843B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23AD56-B307-4FB1-92E7-4F75EDB94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65BEE8-366C-40EE-BC1E-16F59BD838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EEA1F-A2D5-4E20-A4F1-AD7DFF1557C0}" type="datetimeFigureOut">
              <a:rPr lang="ko-KR" altLang="en-US" smtClean="0"/>
              <a:t>2021-01-19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F0625F-6D7D-4DAF-9D5A-9A84BA03E8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607E16-E343-4C50-A515-C9E6AC098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61A01-2E19-4A67-A87A-80CFE6CD05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77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G"/><Relationship Id="rId4" Type="http://schemas.openxmlformats.org/officeDocument/2006/relationships/image" Target="../media/image4.jp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2.jpeg"/><Relationship Id="rId16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5" Type="http://schemas.microsoft.com/office/2007/relationships/hdphoto" Target="../media/hdphoto1.wdp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Relationship Id="rId1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92A715-4CCA-4112-9DF5-DADE698CA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EB465D-F4D4-416B-9E6A-551CBDD30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EA0497A-9C26-4399-BC43-681ABE527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206825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464FDE5-1E31-47EC-BE35-A9E26CDF7DAB}"/>
              </a:ext>
            </a:extLst>
          </p:cNvPr>
          <p:cNvSpPr/>
          <p:nvPr/>
        </p:nvSpPr>
        <p:spPr>
          <a:xfrm>
            <a:off x="0" y="652643"/>
            <a:ext cx="12206824" cy="285732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4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Microsoft GothicNeo" panose="020B0500000101010101" pitchFamily="50" charset="-127"/>
            </a:endParaRPr>
          </a:p>
          <a:p>
            <a:pPr algn="ctr"/>
            <a:endParaRPr lang="en-US" altLang="ko-KR" sz="1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Microsoft GothicNeo" panose="020B0500000101010101" pitchFamily="50" charset="-127"/>
            </a:endParaRPr>
          </a:p>
          <a:p>
            <a:pPr algn="ctr"/>
            <a:endParaRPr lang="en-US" altLang="ko-KR" sz="1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Microsoft GothicNeo" panose="020B0500000101010101" pitchFamily="50" charset="-127"/>
            </a:endParaRPr>
          </a:p>
          <a:p>
            <a:pPr algn="ctr"/>
            <a:endParaRPr lang="en-US" altLang="ko-KR" sz="4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Microsoft GothicNeo" panose="020B0500000101010101" pitchFamily="50" charset="-127"/>
            </a:endParaRPr>
          </a:p>
          <a:p>
            <a:pPr algn="ctr"/>
            <a:r>
              <a:rPr lang="en-US" altLang="ko-KR" sz="6600" dirty="0" err="1">
                <a:solidFill>
                  <a:schemeClr val="tx1"/>
                </a:solidFill>
                <a:latin typeface="Billabong" pitchFamily="82" charset="0"/>
                <a:ea typeface="나눔스퀘어" panose="020B0600000101010101" pitchFamily="50" charset="-127"/>
                <a:cs typeface="Microsoft GothicNeo" panose="020B0500000101010101" pitchFamily="50" charset="-127"/>
              </a:rPr>
              <a:t>Travelstagram</a:t>
            </a:r>
            <a:endParaRPr lang="en-US" altLang="ko-KR" sz="6600" dirty="0">
              <a:solidFill>
                <a:schemeClr val="tx1"/>
              </a:solidFill>
              <a:latin typeface="Billabong" pitchFamily="82" charset="0"/>
              <a:ea typeface="나눔스퀘어" panose="020B0600000101010101" pitchFamily="50" charset="-127"/>
              <a:cs typeface="Microsoft GothicNeo" panose="020B0500000101010101" pitchFamily="50" charset="-127"/>
            </a:endParaRPr>
          </a:p>
          <a:p>
            <a:pPr algn="r"/>
            <a:endParaRPr lang="en-US" altLang="ko-KR" sz="2000" dirty="0">
              <a:solidFill>
                <a:schemeClr val="tx1"/>
              </a:solidFill>
              <a:latin typeface="나눔바른펜" pitchFamily="50" charset="-127"/>
              <a:ea typeface="나눔바른펜" pitchFamily="50" charset="-127"/>
              <a:cs typeface="Microsoft GothicNeo" panose="020B0500000101010101" pitchFamily="50" charset="-127"/>
            </a:endParaRPr>
          </a:p>
          <a:p>
            <a:pPr algn="r"/>
            <a:endParaRPr lang="en-US" altLang="ko-KR" sz="2000" dirty="0">
              <a:solidFill>
                <a:schemeClr val="tx1"/>
              </a:solidFill>
              <a:latin typeface="나눔바른펜" pitchFamily="50" charset="-127"/>
              <a:ea typeface="나눔바른펜" pitchFamily="50" charset="-127"/>
              <a:cs typeface="Microsoft GothicNeo" panose="020B0500000101010101" pitchFamily="50" charset="-127"/>
            </a:endParaRPr>
          </a:p>
          <a:p>
            <a:endParaRPr lang="en-US" altLang="ko-KR" sz="28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C4A3E-EE44-4251-8270-8E254534684E}"/>
              </a:ext>
            </a:extLst>
          </p:cNvPr>
          <p:cNvSpPr txBox="1"/>
          <p:nvPr/>
        </p:nvSpPr>
        <p:spPr>
          <a:xfrm>
            <a:off x="7870789" y="6396509"/>
            <a:ext cx="43360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Microsoft GothicNeo" panose="020B0500000101010101" pitchFamily="50" charset="-127"/>
              </a:rPr>
              <a:t>빅데이터를</a:t>
            </a:r>
            <a:r>
              <a:rPr lang="ko-KR" altLang="en-US" sz="16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Microsoft GothicNeo" panose="020B0500000101010101" pitchFamily="50" charset="-127"/>
              </a:rPr>
              <a:t> 활용한 </a:t>
            </a:r>
            <a:r>
              <a:rPr lang="ko-KR" altLang="en-US" sz="1600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Microsoft GothicNeo" panose="020B0500000101010101" pitchFamily="50" charset="-127"/>
              </a:rPr>
              <a:t>파이썬</a:t>
            </a:r>
            <a:r>
              <a:rPr lang="ko-KR" altLang="en-US" sz="16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Microsoft GothicNeo" panose="020B0500000101010101" pitchFamily="50" charset="-127"/>
              </a:rPr>
              <a:t> 프로그래밍 </a:t>
            </a:r>
            <a:endParaRPr lang="en-US" altLang="ko-KR" sz="16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48A9CEB-F6AB-4FB6-9555-DDF065153BA8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 / 24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2838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4" y="0"/>
            <a:ext cx="12192000" cy="68580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A90740-9DE3-4397-8DBA-16ACB48DE0D2}"/>
              </a:ext>
            </a:extLst>
          </p:cNvPr>
          <p:cNvSpPr/>
          <p:nvPr/>
        </p:nvSpPr>
        <p:spPr>
          <a:xfrm>
            <a:off x="0" y="508883"/>
            <a:ext cx="4500438" cy="834887"/>
          </a:xfrm>
          <a:prstGeom prst="rect">
            <a:avLst/>
          </a:prstGeom>
          <a:solidFill>
            <a:schemeClr val="tx1">
              <a:lumMod val="95000"/>
              <a:lumOff val="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웹 페이지 구성</a:t>
            </a:r>
            <a:endParaRPr lang="ko-KR" altLang="en-US" sz="2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9972A7-5038-47F4-810C-45A47F295146}"/>
              </a:ext>
            </a:extLst>
          </p:cNvPr>
          <p:cNvSpPr/>
          <p:nvPr/>
        </p:nvSpPr>
        <p:spPr>
          <a:xfrm>
            <a:off x="1" y="1701800"/>
            <a:ext cx="12206823" cy="480060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C2C9E2-293B-4D10-8273-98127CE4EA0B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 / 24</a:t>
            </a:r>
            <a:endParaRPr lang="ko-KR" altLang="en-US" dirty="0"/>
          </a:p>
        </p:txBody>
      </p:sp>
      <p:pic>
        <p:nvPicPr>
          <p:cNvPr id="4098" name="Picture 2" descr="C:\Users\student\Desktop\캡처\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668" y="2097685"/>
            <a:ext cx="3248683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student\Desktop\캡처\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185" y="2097685"/>
            <a:ext cx="325618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AEEF244-D11C-48CF-B85D-A12BBD6A4423}"/>
              </a:ext>
            </a:extLst>
          </p:cNvPr>
          <p:cNvSpPr txBox="1"/>
          <p:nvPr/>
        </p:nvSpPr>
        <p:spPr>
          <a:xfrm>
            <a:off x="1778542" y="5832545"/>
            <a:ext cx="14429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홈페이지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EEF244-D11C-48CF-B85D-A12BBD6A4423}"/>
              </a:ext>
            </a:extLst>
          </p:cNvPr>
          <p:cNvSpPr txBox="1"/>
          <p:nvPr/>
        </p:nvSpPr>
        <p:spPr>
          <a:xfrm>
            <a:off x="8246219" y="5832154"/>
            <a:ext cx="2992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나라별 상세 정보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296427" y="2958966"/>
            <a:ext cx="360749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pPr algn="r"/>
            <a:r>
              <a:rPr lang="ko-KR" altLang="en-US" sz="32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긴 레이아웃 </a:t>
            </a:r>
            <a:r>
              <a:rPr lang="ko-KR" altLang="en-US" sz="20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의 홈페이지</a:t>
            </a:r>
            <a:endParaRPr lang="en-US" altLang="ko-KR" sz="20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pPr algn="ctr"/>
            <a:endParaRPr lang="en-US" altLang="ko-KR" sz="20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pPr algn="ctr"/>
            <a:endParaRPr lang="en-US" altLang="ko-KR" sz="20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데이터는 </a:t>
            </a:r>
            <a:r>
              <a:rPr lang="ko-KR" alt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실시간 </a:t>
            </a:r>
            <a:r>
              <a:rPr lang="ko-KR" altLang="en-US" sz="32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크롤링</a:t>
            </a:r>
            <a:endParaRPr lang="ko-KR" altLang="en-US" sz="20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63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4" y="0"/>
            <a:ext cx="12192000" cy="68580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A90740-9DE3-4397-8DBA-16ACB48DE0D2}"/>
              </a:ext>
            </a:extLst>
          </p:cNvPr>
          <p:cNvSpPr/>
          <p:nvPr/>
        </p:nvSpPr>
        <p:spPr>
          <a:xfrm>
            <a:off x="0" y="508883"/>
            <a:ext cx="4500438" cy="834887"/>
          </a:xfrm>
          <a:prstGeom prst="rect">
            <a:avLst/>
          </a:prstGeom>
          <a:solidFill>
            <a:schemeClr val="tx1">
              <a:lumMod val="95000"/>
              <a:lumOff val="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구성</a:t>
            </a:r>
            <a:endParaRPr lang="ko-KR" altLang="en-US" sz="2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9972A7-5038-47F4-810C-45A47F295146}"/>
              </a:ext>
            </a:extLst>
          </p:cNvPr>
          <p:cNvSpPr/>
          <p:nvPr/>
        </p:nvSpPr>
        <p:spPr>
          <a:xfrm>
            <a:off x="1" y="1701800"/>
            <a:ext cx="12206823" cy="480060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C2C9E2-293B-4D10-8273-98127CE4EA0B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 / 24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21C05E1-DC50-4345-A5DA-0600C58A71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17" t="8229" r="10214" b="5109"/>
          <a:stretch/>
        </p:blipFill>
        <p:spPr>
          <a:xfrm>
            <a:off x="478498" y="2220760"/>
            <a:ext cx="6118542" cy="3762680"/>
          </a:xfrm>
          <a:prstGeom prst="rect">
            <a:avLst/>
          </a:prstGeom>
          <a:ln w="57150"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9D4A8F0-F28D-4650-A72F-189928200F68}"/>
              </a:ext>
            </a:extLst>
          </p:cNvPr>
          <p:cNvSpPr txBox="1"/>
          <p:nvPr/>
        </p:nvSpPr>
        <p:spPr>
          <a:xfrm>
            <a:off x="6892552" y="2582906"/>
            <a:ext cx="4705163" cy="261610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크롤링</a:t>
            </a:r>
            <a:r>
              <a:rPr lang="ko-KR" alt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으로</a:t>
            </a:r>
            <a:r>
              <a:rPr lang="ko-KR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 추출한 태그의 </a:t>
            </a:r>
            <a:endParaRPr lang="en-US" altLang="ko-K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펜" pitchFamily="50" charset="-127"/>
              <a:ea typeface="나눔바른펜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빈도수를 기준으로 </a:t>
            </a:r>
            <a:r>
              <a:rPr lang="ko-KR" altLang="en-US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워드 클라우드 </a:t>
            </a:r>
            <a:r>
              <a:rPr lang="ko-KR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생성</a:t>
            </a:r>
            <a:endParaRPr lang="en-US" altLang="ko-K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펜" pitchFamily="50" charset="-127"/>
              <a:ea typeface="나눔바른펜" pitchFamily="50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여행 관련 태그 수집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빈도 기준으로 워드 클라우드 표현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5343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4" y="0"/>
            <a:ext cx="12192000" cy="68580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A90740-9DE3-4397-8DBA-16ACB48DE0D2}"/>
              </a:ext>
            </a:extLst>
          </p:cNvPr>
          <p:cNvSpPr/>
          <p:nvPr/>
        </p:nvSpPr>
        <p:spPr>
          <a:xfrm>
            <a:off x="0" y="508883"/>
            <a:ext cx="4500438" cy="834887"/>
          </a:xfrm>
          <a:prstGeom prst="rect">
            <a:avLst/>
          </a:prstGeom>
          <a:solidFill>
            <a:schemeClr val="tx1">
              <a:lumMod val="95000"/>
              <a:lumOff val="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구성</a:t>
            </a:r>
            <a:endParaRPr lang="ko-KR" altLang="en-US" sz="2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9972A7-5038-47F4-810C-45A47F295146}"/>
              </a:ext>
            </a:extLst>
          </p:cNvPr>
          <p:cNvSpPr/>
          <p:nvPr/>
        </p:nvSpPr>
        <p:spPr>
          <a:xfrm>
            <a:off x="1" y="1701800"/>
            <a:ext cx="12206823" cy="480060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C2C9E2-293B-4D10-8273-98127CE4EA0B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 / 24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D4A8F0-F28D-4650-A72F-189928200F68}"/>
              </a:ext>
            </a:extLst>
          </p:cNvPr>
          <p:cNvSpPr txBox="1"/>
          <p:nvPr/>
        </p:nvSpPr>
        <p:spPr>
          <a:xfrm>
            <a:off x="6892552" y="2332385"/>
            <a:ext cx="4705163" cy="34470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u="sng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태그를 기준</a:t>
            </a: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으로 검색 급상승</a:t>
            </a:r>
            <a:endParaRPr lang="en-US" altLang="ko-KR" sz="24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나라 </a:t>
            </a:r>
            <a:r>
              <a:rPr lang="en-US" altLang="ko-KR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3</a:t>
            </a: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개를 </a:t>
            </a:r>
            <a:r>
              <a:rPr lang="ko-KR" altLang="en-US" sz="2400" b="1" u="sng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임의 추출</a:t>
            </a: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하여 링크 제공</a:t>
            </a:r>
            <a:endParaRPr lang="en-US" altLang="ko-KR" sz="24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사람들이 자주 찾는 여행지 중 </a:t>
            </a:r>
            <a:b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세 군데를 추천하여</a:t>
            </a: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선택에 도움이 됨 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실제 여행지 </a:t>
            </a:r>
            <a:r>
              <a:rPr lang="ko-KR" altLang="en-US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콘텐츠와의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 연계 등으로 발전하면 </a:t>
            </a:r>
            <a:b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더 좋은 추천이 될 수 있을 것으로 예상됨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5122" name="Picture 2" descr="C:\Users\student\Desktop\캡처\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98" y="2367997"/>
            <a:ext cx="6120000" cy="3468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8353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A90740-9DE3-4397-8DBA-16ACB48DE0D2}"/>
              </a:ext>
            </a:extLst>
          </p:cNvPr>
          <p:cNvSpPr/>
          <p:nvPr/>
        </p:nvSpPr>
        <p:spPr>
          <a:xfrm>
            <a:off x="0" y="508883"/>
            <a:ext cx="4500438" cy="834887"/>
          </a:xfrm>
          <a:prstGeom prst="rect">
            <a:avLst/>
          </a:prstGeom>
          <a:solidFill>
            <a:schemeClr val="tx1">
              <a:lumMod val="95000"/>
              <a:lumOff val="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구성</a:t>
            </a:r>
            <a:endParaRPr lang="ko-KR" altLang="en-US" sz="2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9972A7-5038-47F4-810C-45A47F295146}"/>
              </a:ext>
            </a:extLst>
          </p:cNvPr>
          <p:cNvSpPr/>
          <p:nvPr/>
        </p:nvSpPr>
        <p:spPr>
          <a:xfrm>
            <a:off x="1" y="1701800"/>
            <a:ext cx="12206823" cy="480060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C2C9E2-293B-4D10-8273-98127CE4EA0B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 / 24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6F82464-C33E-42C2-B1C5-ADB202724D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23" t="7968" r="6723" b="4725"/>
          <a:stretch/>
        </p:blipFill>
        <p:spPr>
          <a:xfrm>
            <a:off x="446923" y="2365855"/>
            <a:ext cx="6120000" cy="3472490"/>
          </a:xfrm>
          <a:prstGeom prst="rect">
            <a:avLst/>
          </a:prstGeom>
          <a:ln w="76200"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D4A8F0-F28D-4650-A72F-189928200F68}"/>
              </a:ext>
            </a:extLst>
          </p:cNvPr>
          <p:cNvSpPr txBox="1"/>
          <p:nvPr/>
        </p:nvSpPr>
        <p:spPr>
          <a:xfrm>
            <a:off x="6779865" y="2422025"/>
            <a:ext cx="47051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누적 태그</a:t>
            </a: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가 많은 </a:t>
            </a:r>
            <a:r>
              <a:rPr lang="en-US" altLang="ko-KR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10</a:t>
            </a: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개국을 </a:t>
            </a:r>
            <a:endParaRPr lang="en-US" altLang="ko-KR" sz="24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파이차트로 표현</a:t>
            </a:r>
            <a:endParaRPr lang="en-US" altLang="ko-KR" sz="24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한글 기준 나라이름 태그 순위를 주어 </a:t>
            </a:r>
            <a:b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한국인들에게 익숙한 여행지는 어디인지 알려줌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마우스를 가져가면 차트가 움직이며 상세정보를 보여줌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6873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A90740-9DE3-4397-8DBA-16ACB48DE0D2}"/>
              </a:ext>
            </a:extLst>
          </p:cNvPr>
          <p:cNvSpPr/>
          <p:nvPr/>
        </p:nvSpPr>
        <p:spPr>
          <a:xfrm>
            <a:off x="0" y="508883"/>
            <a:ext cx="4500438" cy="834887"/>
          </a:xfrm>
          <a:prstGeom prst="rect">
            <a:avLst/>
          </a:prstGeom>
          <a:solidFill>
            <a:schemeClr val="tx1">
              <a:lumMod val="95000"/>
              <a:lumOff val="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 구성</a:t>
            </a:r>
            <a:endParaRPr lang="ko-KR" altLang="en-US" sz="2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9972A7-5038-47F4-810C-45A47F295146}"/>
              </a:ext>
            </a:extLst>
          </p:cNvPr>
          <p:cNvSpPr/>
          <p:nvPr/>
        </p:nvSpPr>
        <p:spPr>
          <a:xfrm>
            <a:off x="1" y="1701800"/>
            <a:ext cx="12206823" cy="480060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C2C9E2-293B-4D10-8273-98127CE4EA0B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 / 24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D4A8F0-F28D-4650-A72F-189928200F68}"/>
              </a:ext>
            </a:extLst>
          </p:cNvPr>
          <p:cNvSpPr txBox="1"/>
          <p:nvPr/>
        </p:nvSpPr>
        <p:spPr>
          <a:xfrm>
            <a:off x="6779865" y="2422025"/>
            <a:ext cx="470516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태그 </a:t>
            </a:r>
            <a:r>
              <a:rPr lang="ko-KR" altLang="en-US" sz="2400" b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</a:rPr>
              <a:t>변화량</a:t>
            </a:r>
            <a:r>
              <a:rPr lang="ko-KR" altLang="en-US" sz="2400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이</a:t>
            </a: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 큰 </a:t>
            </a:r>
            <a:r>
              <a:rPr lang="en-US" altLang="ko-KR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10</a:t>
            </a: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개국을</a:t>
            </a:r>
            <a:endParaRPr lang="en-US" altLang="ko-KR" sz="24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바차트로</a:t>
            </a: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 표현</a:t>
            </a:r>
            <a:endParaRPr lang="en-US" altLang="ko-KR" sz="24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태그의 </a:t>
            </a:r>
            <a:r>
              <a:rPr lang="ko-KR" altLang="en-US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변화량을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 보여주어 시기에 맞는 여행지 추천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바차트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 위의 바를 통해 차트의 크기를 변화시켜줄 수 있다</a:t>
            </a: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28D5854-9BCD-4884-9E75-BF2ECAF52F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34" t="7969" r="6723" b="4595"/>
          <a:stretch/>
        </p:blipFill>
        <p:spPr>
          <a:xfrm>
            <a:off x="483946" y="2326552"/>
            <a:ext cx="6120000" cy="3607266"/>
          </a:xfrm>
          <a:prstGeom prst="rect">
            <a:avLst/>
          </a:prstGeom>
          <a:ln w="76200">
            <a:noFill/>
          </a:ln>
        </p:spPr>
      </p:pic>
    </p:spTree>
    <p:extLst>
      <p:ext uri="{BB962C8B-B14F-4D97-AF65-F5344CB8AC3E}">
        <p14:creationId xmlns:p14="http://schemas.microsoft.com/office/powerpoint/2010/main" val="3815743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A90740-9DE3-4397-8DBA-16ACB48DE0D2}"/>
              </a:ext>
            </a:extLst>
          </p:cNvPr>
          <p:cNvSpPr/>
          <p:nvPr/>
        </p:nvSpPr>
        <p:spPr>
          <a:xfrm>
            <a:off x="0" y="508883"/>
            <a:ext cx="4500438" cy="834887"/>
          </a:xfrm>
          <a:prstGeom prst="rect">
            <a:avLst/>
          </a:prstGeom>
          <a:solidFill>
            <a:schemeClr val="tx1">
              <a:lumMod val="95000"/>
              <a:lumOff val="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상세 페이지 구성</a:t>
            </a:r>
            <a:endParaRPr lang="ko-KR" altLang="en-US" sz="2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9972A7-5038-47F4-810C-45A47F295146}"/>
              </a:ext>
            </a:extLst>
          </p:cNvPr>
          <p:cNvSpPr/>
          <p:nvPr/>
        </p:nvSpPr>
        <p:spPr>
          <a:xfrm>
            <a:off x="1" y="1701800"/>
            <a:ext cx="12191999" cy="468000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C2C9E2-293B-4D10-8273-98127CE4EA0B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 / 24</a:t>
            </a:r>
            <a:endParaRPr lang="ko-KR" altLang="en-US" dirty="0"/>
          </a:p>
        </p:txBody>
      </p:sp>
      <p:pic>
        <p:nvPicPr>
          <p:cNvPr id="7170" name="Picture 2" descr="C:\Users\student\Desktop\캡처\7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25"/>
          <a:stretch/>
        </p:blipFill>
        <p:spPr bwMode="auto">
          <a:xfrm>
            <a:off x="512994" y="2329839"/>
            <a:ext cx="6120000" cy="3685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9D4A8F0-F28D-4650-A72F-189928200F68}"/>
              </a:ext>
            </a:extLst>
          </p:cNvPr>
          <p:cNvSpPr txBox="1"/>
          <p:nvPr/>
        </p:nvSpPr>
        <p:spPr>
          <a:xfrm>
            <a:off x="6814672" y="2504389"/>
            <a:ext cx="5377328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태그 누적 수에 대한 </a:t>
            </a:r>
            <a:r>
              <a:rPr lang="ko-KR" alt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순위를 매겨 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랭크를 출력</a:t>
            </a:r>
            <a:b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</a:b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입력 받은 나라에 해당하는 </a:t>
            </a:r>
            <a:r>
              <a:rPr lang="ko-KR" alt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사진 </a:t>
            </a:r>
            <a:r>
              <a:rPr lang="en-US" altLang="ko-KR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3</a:t>
            </a:r>
            <a:r>
              <a:rPr lang="ko-KR" alt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장 출력</a:t>
            </a:r>
            <a:r>
              <a:rPr lang="en-US" altLang="ko-KR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(</a:t>
            </a:r>
            <a:r>
              <a:rPr lang="ko-KR" alt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슬라이드 방식</a:t>
            </a:r>
            <a:r>
              <a:rPr lang="en-US" altLang="ko-KR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)</a:t>
            </a:r>
            <a:b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</a:b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BS4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를 이용하여 </a:t>
            </a:r>
            <a:r>
              <a:rPr lang="ko-KR" alt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실시간으로</a:t>
            </a: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네이버에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 있는 국가 기본 정보를 </a:t>
            </a:r>
            <a:r>
              <a:rPr lang="ko-KR" altLang="en-US" b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크롤링하여</a:t>
            </a:r>
            <a:r>
              <a:rPr lang="ko-KR" alt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 출력함</a:t>
            </a:r>
            <a:endParaRPr lang="en-US" altLang="ko-KR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selenium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을 이용하여 실시간으로</a:t>
            </a:r>
            <a:b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</a:br>
            <a:r>
              <a:rPr lang="en-US" altLang="ko-KR" b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TripAdvisor</a:t>
            </a: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에서 해당 국가 </a:t>
            </a:r>
            <a:r>
              <a:rPr lang="ko-KR" alt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연관 </a:t>
            </a:r>
            <a:r>
              <a:rPr lang="ko-KR" altLang="en-US" b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검색어와</a:t>
            </a:r>
            <a:r>
              <a:rPr lang="ko-KR" altLang="en-US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 링크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를 </a:t>
            </a: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개 제공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688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A90740-9DE3-4397-8DBA-16ACB48DE0D2}"/>
              </a:ext>
            </a:extLst>
          </p:cNvPr>
          <p:cNvSpPr/>
          <p:nvPr/>
        </p:nvSpPr>
        <p:spPr>
          <a:xfrm>
            <a:off x="0" y="508883"/>
            <a:ext cx="4500438" cy="834887"/>
          </a:xfrm>
          <a:prstGeom prst="rect">
            <a:avLst/>
          </a:prstGeom>
          <a:solidFill>
            <a:schemeClr val="tx1">
              <a:lumMod val="95000"/>
              <a:lumOff val="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상세 페이지 구성</a:t>
            </a:r>
            <a:endParaRPr lang="ko-KR" altLang="en-US" sz="2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9972A7-5038-47F4-810C-45A47F295146}"/>
              </a:ext>
            </a:extLst>
          </p:cNvPr>
          <p:cNvSpPr/>
          <p:nvPr/>
        </p:nvSpPr>
        <p:spPr>
          <a:xfrm>
            <a:off x="1" y="1701800"/>
            <a:ext cx="12191999" cy="468000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C2C9E2-293B-4D10-8273-98127CE4EA0B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 / 24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BB30907-F5C7-403A-851B-F8A940FB584A}"/>
              </a:ext>
            </a:extLst>
          </p:cNvPr>
          <p:cNvSpPr/>
          <p:nvPr/>
        </p:nvSpPr>
        <p:spPr>
          <a:xfrm>
            <a:off x="-14933" y="1701800"/>
            <a:ext cx="4140000" cy="2340000"/>
          </a:xfrm>
          <a:prstGeom prst="rect">
            <a:avLst/>
          </a:prstGeom>
          <a:solidFill>
            <a:srgbClr val="7F7F7F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911164" y="2152266"/>
            <a:ext cx="22878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&lt;</a:t>
            </a:r>
            <a:r>
              <a:rPr lang="ko-KR" altLang="en-US" sz="2800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나라 위치 표시</a:t>
            </a:r>
            <a:r>
              <a:rPr lang="en-US" altLang="ko-KR" sz="2800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&gt;</a:t>
            </a:r>
            <a:endParaRPr lang="ko-KR" altLang="en-US" sz="2800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1873" y="2977489"/>
            <a:ext cx="36663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selenium</a:t>
            </a:r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을 이용하여 실시간으로</a:t>
            </a:r>
            <a:endParaRPr lang="en-US" altLang="ko-KR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해당 국가의 위치를 보여주는 </a:t>
            </a:r>
            <a:r>
              <a:rPr lang="ko-KR" altLang="en-US" b="1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구글</a:t>
            </a:r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 </a:t>
            </a:r>
            <a:r>
              <a:rPr lang="ko-KR" altLang="en-US" b="1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맵</a:t>
            </a:r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 제공</a:t>
            </a:r>
            <a:r>
              <a:rPr lang="en-US" altLang="ko-KR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!</a:t>
            </a:r>
            <a:endParaRPr lang="ko-KR" altLang="en-US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B13FB62-34BA-43A3-9C09-C1ED7F5ABE23}"/>
              </a:ext>
            </a:extLst>
          </p:cNvPr>
          <p:cNvSpPr/>
          <p:nvPr/>
        </p:nvSpPr>
        <p:spPr>
          <a:xfrm>
            <a:off x="4125067" y="4041800"/>
            <a:ext cx="4068316" cy="2340000"/>
          </a:xfrm>
          <a:prstGeom prst="rect">
            <a:avLst/>
          </a:prstGeom>
          <a:solidFill>
            <a:srgbClr val="7F7F7F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DEADCD-D357-4786-BA00-D1BD8CC79620}"/>
              </a:ext>
            </a:extLst>
          </p:cNvPr>
          <p:cNvSpPr txBox="1"/>
          <p:nvPr/>
        </p:nvSpPr>
        <p:spPr>
          <a:xfrm>
            <a:off x="4306254" y="4401488"/>
            <a:ext cx="3494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&lt;</a:t>
            </a:r>
            <a:r>
              <a:rPr lang="ko-KR" altLang="en-US" sz="2800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해당 국가 </a:t>
            </a:r>
            <a:r>
              <a:rPr lang="ko-KR" altLang="en-US" sz="2800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브이로그</a:t>
            </a:r>
            <a:r>
              <a:rPr lang="ko-KR" altLang="en-US" sz="2800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 연결</a:t>
            </a:r>
            <a:r>
              <a:rPr lang="en-US" altLang="ko-KR" sz="2800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&gt;</a:t>
            </a:r>
            <a:endParaRPr lang="ko-KR" altLang="en-US" sz="2800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8358E6-A1A0-4184-85E4-2A2D9C43E5C3}"/>
              </a:ext>
            </a:extLst>
          </p:cNvPr>
          <p:cNvSpPr txBox="1"/>
          <p:nvPr/>
        </p:nvSpPr>
        <p:spPr>
          <a:xfrm>
            <a:off x="4371880" y="5226711"/>
            <a:ext cx="33636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selenium</a:t>
            </a:r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을 이용하여 실시간으로</a:t>
            </a:r>
            <a:endParaRPr lang="en-US" altLang="ko-KR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algn="ctr"/>
            <a:r>
              <a:rPr lang="en-US" altLang="ko-KR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YOUTUBE </a:t>
            </a:r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에서 해당 국가 여행 </a:t>
            </a:r>
            <a:r>
              <a:rPr lang="en-US" altLang="ko-KR" b="1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Vlog</a:t>
            </a:r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의 </a:t>
            </a:r>
            <a:endParaRPr lang="en-US" altLang="ko-KR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b="1" dirty="0" err="1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썸네일</a:t>
            </a:r>
            <a:r>
              <a:rPr lang="en-US" altLang="ko-KR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, </a:t>
            </a:r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제목</a:t>
            </a:r>
            <a:r>
              <a:rPr lang="en-US" altLang="ko-KR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, </a:t>
            </a:r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링크를 </a:t>
            </a:r>
            <a:r>
              <a:rPr lang="en-US" altLang="ko-KR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9</a:t>
            </a:r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개 제공</a:t>
            </a:r>
            <a:r>
              <a:rPr lang="en-US" altLang="ko-KR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!</a:t>
            </a:r>
            <a:endParaRPr lang="ko-KR" altLang="en-US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E11E0D8-31AD-4CB8-97A1-2A83D2C7CA7C}"/>
              </a:ext>
            </a:extLst>
          </p:cNvPr>
          <p:cNvSpPr/>
          <p:nvPr/>
        </p:nvSpPr>
        <p:spPr>
          <a:xfrm>
            <a:off x="8193382" y="1701800"/>
            <a:ext cx="3998618" cy="2340000"/>
          </a:xfrm>
          <a:prstGeom prst="rect">
            <a:avLst/>
          </a:prstGeom>
          <a:solidFill>
            <a:srgbClr val="7F7F7F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A4B26CB-5E79-47B7-8D65-B63BCAFC4E2A}"/>
              </a:ext>
            </a:extLst>
          </p:cNvPr>
          <p:cNvSpPr txBox="1"/>
          <p:nvPr/>
        </p:nvSpPr>
        <p:spPr>
          <a:xfrm>
            <a:off x="8234339" y="2152266"/>
            <a:ext cx="36359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&lt;</a:t>
            </a:r>
            <a:r>
              <a:rPr lang="ko-KR" altLang="en-US" sz="280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해당 국가 통관 규정 안내</a:t>
            </a:r>
            <a:r>
              <a:rPr lang="en-US" altLang="ko-KR" sz="280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&gt;</a:t>
            </a:r>
            <a:endParaRPr lang="ko-KR" altLang="en-US" sz="2800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3276A1-42DB-434E-A95C-4AD91E3DF336}"/>
              </a:ext>
            </a:extLst>
          </p:cNvPr>
          <p:cNvSpPr txBox="1"/>
          <p:nvPr/>
        </p:nvSpPr>
        <p:spPr>
          <a:xfrm>
            <a:off x="8611396" y="2977489"/>
            <a:ext cx="28818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selenium</a:t>
            </a:r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을 이용하여 실시간으로</a:t>
            </a:r>
            <a:endParaRPr lang="en-US" altLang="ko-KR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해당 국가의 여행자 통관 규정을 </a:t>
            </a:r>
            <a:endParaRPr lang="en-US" altLang="ko-KR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테이블 형태로 제공</a:t>
            </a:r>
            <a:r>
              <a:rPr lang="en-US" altLang="ko-KR" b="1" dirty="0">
                <a:ln>
                  <a:solidFill>
                    <a:schemeClr val="bg2">
                      <a:lumMod val="10000"/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  <a:cs typeface="KoPubWorld돋움체 Light" panose="00000300000000000000" pitchFamily="2" charset="-127"/>
              </a:rPr>
              <a:t>!</a:t>
            </a:r>
            <a:endParaRPr lang="ko-KR" altLang="en-US" b="1" dirty="0">
              <a:ln>
                <a:solidFill>
                  <a:schemeClr val="bg2">
                    <a:lumMod val="10000"/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  <a:cs typeface="KoPubWorld돋움체 Light" panose="00000300000000000000" pitchFamily="2" charset="-127"/>
            </a:endParaRPr>
          </a:p>
        </p:txBody>
      </p:sp>
      <p:pic>
        <p:nvPicPr>
          <p:cNvPr id="6146" name="Picture 2" descr="C:\Users\student\Desktop\캡처\4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3"/>
          <a:stretch/>
        </p:blipFill>
        <p:spPr bwMode="auto">
          <a:xfrm>
            <a:off x="1" y="4041800"/>
            <a:ext cx="4125066" cy="23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student\Desktop\캡처\5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5067" y="1701800"/>
            <a:ext cx="4068315" cy="23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student\Desktop\캡처\6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3382" y="4041800"/>
            <a:ext cx="3998618" cy="23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7449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0DE885D-8E06-4575-8B2C-76D69371CC5A}"/>
              </a:ext>
            </a:extLst>
          </p:cNvPr>
          <p:cNvSpPr/>
          <p:nvPr/>
        </p:nvSpPr>
        <p:spPr>
          <a:xfrm>
            <a:off x="304800" y="0"/>
            <a:ext cx="943127" cy="892602"/>
          </a:xfrm>
          <a:prstGeom prst="rect">
            <a:avLst/>
          </a:prstGeom>
          <a:solidFill>
            <a:srgbClr val="74C7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AFA84B-A265-4194-B72F-01D8110145AF}"/>
              </a:ext>
            </a:extLst>
          </p:cNvPr>
          <p:cNvSpPr txBox="1"/>
          <p:nvPr/>
        </p:nvSpPr>
        <p:spPr>
          <a:xfrm>
            <a:off x="366635" y="61580"/>
            <a:ext cx="8322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</a:t>
            </a:r>
            <a:endParaRPr lang="ko-KR" altLang="en-US" sz="4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535C81-6FBB-4648-BDEB-54E973075D4E}"/>
              </a:ext>
            </a:extLst>
          </p:cNvPr>
          <p:cNvSpPr txBox="1"/>
          <p:nvPr/>
        </p:nvSpPr>
        <p:spPr>
          <a:xfrm>
            <a:off x="1309762" y="61580"/>
            <a:ext cx="45352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latin typeface="10X10" panose="020D0604000000000000" pitchFamily="50" charset="-127"/>
                <a:ea typeface="10X10" panose="020D0604000000000000" pitchFamily="50" charset="-127"/>
              </a:rPr>
              <a:t>메뉴별</a:t>
            </a:r>
            <a:r>
              <a:rPr lang="ko-KR" altLang="en-US" sz="2800" dirty="0">
                <a:latin typeface="10X10" panose="020D0604000000000000" pitchFamily="50" charset="-127"/>
                <a:ea typeface="10X10" panose="020D0604000000000000" pitchFamily="50" charset="-127"/>
              </a:rPr>
              <a:t> 사용 기술 및 자료 출처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B4047-6A6C-4F0B-830D-7B1FDB2E48F3}"/>
              </a:ext>
            </a:extLst>
          </p:cNvPr>
          <p:cNvSpPr txBox="1"/>
          <p:nvPr/>
        </p:nvSpPr>
        <p:spPr>
          <a:xfrm>
            <a:off x="1309762" y="546423"/>
            <a:ext cx="362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돋움체 Medium"/>
                <a:ea typeface="나눔바른펜" panose="020B0503000000000000" pitchFamily="50" charset="-127"/>
              </a:rPr>
              <a:t>(2)</a:t>
            </a:r>
            <a:r>
              <a:rPr lang="ko-KR" altLang="en-US">
                <a:latin typeface="KoPub돋움체 Medium"/>
                <a:ea typeface="나눔바른펜" panose="020B0503000000000000" pitchFamily="50" charset="-127"/>
              </a:rPr>
              <a:t> 홈페이지</a:t>
            </a:r>
            <a:endParaRPr lang="ko-KR" altLang="en-US" dirty="0">
              <a:latin typeface="KoPub돋움체 Medium"/>
              <a:ea typeface="나눔바른펜" panose="020B0503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D4A8F0-F28D-4650-A72F-189928200F68}"/>
              </a:ext>
            </a:extLst>
          </p:cNvPr>
          <p:cNvSpPr txBox="1"/>
          <p:nvPr/>
        </p:nvSpPr>
        <p:spPr>
          <a:xfrm>
            <a:off x="6667131" y="2321003"/>
            <a:ext cx="5032016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0X10" panose="020D0604000000000000" pitchFamily="50" charset="-127"/>
                <a:ea typeface="10X10" panose="020D0604000000000000" pitchFamily="50" charset="-127"/>
              </a:rPr>
              <a:t>홈페이지 상단</a:t>
            </a:r>
            <a:endParaRPr lang="en-US" altLang="ko-KR" dirty="0"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왼쪽 상단 누르면 메뉴를 선택할 수 있는 팝업이 뜸</a:t>
            </a: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오른쪽 상단에는 나라를 검색할 수 있는 검색창이 있음</a:t>
            </a: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나라이름을 검색하면 그 나라에 대한 상세 페이지로 이동</a:t>
            </a: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검색창에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en-US" altLang="ko-KR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161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개국에 해당하는 나라 이름을 </a:t>
            </a:r>
            <a:r>
              <a:rPr lang="ko-KR" altLang="en-US" sz="1400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입력하지않으면</a:t>
            </a:r>
            <a:br>
              <a:rPr lang="en-US" altLang="ko-KR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</a:b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프롬프트 창 출력</a:t>
            </a: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3DFA98-23BA-46B9-AC54-D37E3F2C0A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34" t="7968" r="6723" b="71970"/>
          <a:stretch/>
        </p:blipFill>
        <p:spPr>
          <a:xfrm>
            <a:off x="492853" y="1935455"/>
            <a:ext cx="5701667" cy="771095"/>
          </a:xfrm>
          <a:prstGeom prst="rect">
            <a:avLst/>
          </a:prstGeom>
          <a:ln w="38100">
            <a:solidFill>
              <a:srgbClr val="74C7C9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029DF12-4A81-428D-8D90-8405516BBC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68" r="67888" b="20517"/>
          <a:stretch/>
        </p:blipFill>
        <p:spPr>
          <a:xfrm>
            <a:off x="492853" y="2928728"/>
            <a:ext cx="2469363" cy="3093422"/>
          </a:xfrm>
          <a:prstGeom prst="rect">
            <a:avLst/>
          </a:prstGeom>
          <a:ln w="38100">
            <a:solidFill>
              <a:srgbClr val="74C7C9"/>
            </a:solidFill>
          </a:ln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9C94E8D2-60A7-4788-8955-8009D3B9F058}"/>
              </a:ext>
            </a:extLst>
          </p:cNvPr>
          <p:cNvSpPr/>
          <p:nvPr/>
        </p:nvSpPr>
        <p:spPr>
          <a:xfrm>
            <a:off x="469180" y="1835447"/>
            <a:ext cx="692458" cy="692458"/>
          </a:xfrm>
          <a:prstGeom prst="ellipse">
            <a:avLst/>
          </a:prstGeom>
          <a:noFill/>
          <a:ln w="57150">
            <a:solidFill>
              <a:srgbClr val="7F7F7F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B171F32-DC84-4758-B555-C473FC5186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315" t="7968" r="34918" b="76604"/>
          <a:stretch/>
        </p:blipFill>
        <p:spPr>
          <a:xfrm>
            <a:off x="3160451" y="2952750"/>
            <a:ext cx="3034070" cy="884593"/>
          </a:xfrm>
          <a:prstGeom prst="rect">
            <a:avLst/>
          </a:prstGeom>
          <a:ln w="38100">
            <a:solidFill>
              <a:srgbClr val="74C7C9"/>
            </a:solidFill>
          </a:ln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FE767BE9-498D-4DBF-8809-6604A256EE09}"/>
              </a:ext>
            </a:extLst>
          </p:cNvPr>
          <p:cNvSpPr/>
          <p:nvPr/>
        </p:nvSpPr>
        <p:spPr>
          <a:xfrm>
            <a:off x="4388524" y="1847334"/>
            <a:ext cx="1577269" cy="668684"/>
          </a:xfrm>
          <a:prstGeom prst="ellipse">
            <a:avLst/>
          </a:prstGeom>
          <a:noFill/>
          <a:ln w="57150">
            <a:solidFill>
              <a:srgbClr val="7F7F7F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234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0DE885D-8E06-4575-8B2C-76D69371CC5A}"/>
              </a:ext>
            </a:extLst>
          </p:cNvPr>
          <p:cNvSpPr/>
          <p:nvPr/>
        </p:nvSpPr>
        <p:spPr>
          <a:xfrm>
            <a:off x="304800" y="0"/>
            <a:ext cx="943127" cy="892602"/>
          </a:xfrm>
          <a:prstGeom prst="rect">
            <a:avLst/>
          </a:prstGeom>
          <a:solidFill>
            <a:srgbClr val="74C7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AFA84B-A265-4194-B72F-01D8110145AF}"/>
              </a:ext>
            </a:extLst>
          </p:cNvPr>
          <p:cNvSpPr txBox="1"/>
          <p:nvPr/>
        </p:nvSpPr>
        <p:spPr>
          <a:xfrm>
            <a:off x="366635" y="61580"/>
            <a:ext cx="8322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</a:t>
            </a:r>
            <a:endParaRPr lang="ko-KR" altLang="en-US" sz="4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535C81-6FBB-4648-BDEB-54E973075D4E}"/>
              </a:ext>
            </a:extLst>
          </p:cNvPr>
          <p:cNvSpPr txBox="1"/>
          <p:nvPr/>
        </p:nvSpPr>
        <p:spPr>
          <a:xfrm>
            <a:off x="1309762" y="61580"/>
            <a:ext cx="45352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latin typeface="10X10" panose="020D0604000000000000" pitchFamily="50" charset="-127"/>
                <a:ea typeface="10X10" panose="020D0604000000000000" pitchFamily="50" charset="-127"/>
              </a:rPr>
              <a:t>메뉴별</a:t>
            </a:r>
            <a:r>
              <a:rPr lang="ko-KR" altLang="en-US" sz="2800" dirty="0">
                <a:latin typeface="10X10" panose="020D0604000000000000" pitchFamily="50" charset="-127"/>
                <a:ea typeface="10X10" panose="020D0604000000000000" pitchFamily="50" charset="-127"/>
              </a:rPr>
              <a:t> 사용 기술 및 자료 출처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7B4047-6A6C-4F0B-830D-7B1FDB2E48F3}"/>
              </a:ext>
            </a:extLst>
          </p:cNvPr>
          <p:cNvSpPr txBox="1"/>
          <p:nvPr/>
        </p:nvSpPr>
        <p:spPr>
          <a:xfrm>
            <a:off x="1309762" y="546423"/>
            <a:ext cx="3629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돋움체 Medium"/>
                <a:ea typeface="나눔바른펜" panose="020B0503000000000000" pitchFamily="50" charset="-127"/>
              </a:rPr>
              <a:t>(3</a:t>
            </a:r>
            <a:r>
              <a:rPr lang="en-US" altLang="ko-KR">
                <a:latin typeface="KoPub돋움체 Medium"/>
                <a:ea typeface="나눔바른펜" panose="020B0503000000000000" pitchFamily="50" charset="-127"/>
              </a:rPr>
              <a:t>)</a:t>
            </a:r>
            <a:r>
              <a:rPr lang="ko-KR" altLang="en-US">
                <a:latin typeface="KoPub돋움체 Medium"/>
                <a:ea typeface="나눔바른펜" panose="020B0503000000000000" pitchFamily="50" charset="-127"/>
              </a:rPr>
              <a:t> 상세 페이지</a:t>
            </a:r>
            <a:endParaRPr lang="ko-KR" altLang="en-US" dirty="0">
              <a:latin typeface="KoPub돋움체 Medium"/>
              <a:ea typeface="나눔바른펜" panose="020B0503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D4A8F0-F28D-4650-A72F-189928200F68}"/>
              </a:ext>
            </a:extLst>
          </p:cNvPr>
          <p:cNvSpPr txBox="1"/>
          <p:nvPr/>
        </p:nvSpPr>
        <p:spPr>
          <a:xfrm>
            <a:off x="6814672" y="2351779"/>
            <a:ext cx="53773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태그 </a:t>
            </a:r>
            <a:r>
              <a:rPr lang="ko-KR" altLang="en-US" sz="1400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누적수에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대한 순위를 매겨 랭크를 출력함</a:t>
            </a:r>
            <a:br>
              <a:rPr lang="en-US" altLang="ko-KR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</a:b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입력 받은 나라에 해당하는 사진 </a:t>
            </a:r>
            <a:r>
              <a:rPr lang="en-US" altLang="ko-KR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장을 </a:t>
            </a:r>
            <a:r>
              <a:rPr lang="en-US" altLang="ko-KR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static 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파일에서 꺼내어 출력</a:t>
            </a:r>
            <a:br>
              <a:rPr lang="en-US" altLang="ko-KR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</a:b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Bs4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를 이용하여 실시간으로</a:t>
            </a:r>
            <a:br>
              <a:rPr lang="en-US" altLang="ko-KR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</a:br>
            <a:r>
              <a:rPr lang="ko-KR" altLang="en-US" sz="1400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네이버에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있는 국가 기본 정보를 </a:t>
            </a:r>
            <a:r>
              <a:rPr lang="ko-KR" altLang="en-US" sz="1400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크롤링하고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출력함</a:t>
            </a: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selenium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을 이용하여 실시간으로</a:t>
            </a:r>
            <a:br>
              <a:rPr lang="en-US" altLang="ko-KR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</a:br>
            <a:r>
              <a:rPr lang="ko-KR" altLang="en-US" sz="1400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트립어드바이저에서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해당 국가 연관 </a:t>
            </a:r>
            <a:r>
              <a:rPr lang="ko-KR" altLang="en-US" sz="1400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검색어와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링크를 </a:t>
            </a:r>
            <a:r>
              <a:rPr lang="en-US" altLang="ko-KR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4</a:t>
            </a:r>
            <a:r>
              <a:rPr lang="ko-KR" altLang="en-US" sz="14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 제공</a:t>
            </a:r>
            <a:endParaRPr lang="en-US" altLang="ko-KR" sz="14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94BBD0B-16EE-4032-9DAF-968B2C4CC3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34" t="7968" r="8763" b="4984"/>
          <a:stretch/>
        </p:blipFill>
        <p:spPr>
          <a:xfrm>
            <a:off x="366635" y="1810984"/>
            <a:ext cx="6249769" cy="3759247"/>
          </a:xfrm>
          <a:prstGeom prst="rect">
            <a:avLst/>
          </a:prstGeom>
          <a:ln w="38100">
            <a:solidFill>
              <a:srgbClr val="7F7F7F"/>
            </a:solidFill>
          </a:ln>
        </p:spPr>
      </p:pic>
    </p:spTree>
    <p:extLst>
      <p:ext uri="{BB962C8B-B14F-4D97-AF65-F5344CB8AC3E}">
        <p14:creationId xmlns:p14="http://schemas.microsoft.com/office/powerpoint/2010/main" val="1908635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0C7575B-4930-4AE6-A9B9-91CFCD8CD2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F8619E0-81AE-4072-B7FD-2AF7276A3A4A}"/>
              </a:ext>
            </a:extLst>
          </p:cNvPr>
          <p:cNvSpPr/>
          <p:nvPr/>
        </p:nvSpPr>
        <p:spPr>
          <a:xfrm>
            <a:off x="6639340" y="0"/>
            <a:ext cx="4436827" cy="6217920"/>
          </a:xfrm>
          <a:prstGeom prst="rect">
            <a:avLst/>
          </a:prstGeom>
          <a:solidFill>
            <a:schemeClr val="tx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F94457-9FEC-4CFC-B636-4B84E217826E}"/>
              </a:ext>
            </a:extLst>
          </p:cNvPr>
          <p:cNvSpPr txBox="1"/>
          <p:nvPr/>
        </p:nvSpPr>
        <p:spPr>
          <a:xfrm>
            <a:off x="6795289" y="332890"/>
            <a:ext cx="4921857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Contents</a:t>
            </a:r>
          </a:p>
          <a:p>
            <a:endParaRPr lang="en-US" altLang="ko-KR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9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조원소개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프로젝트소개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웹 페이지  설명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사용기술 설명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개선사항 및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Q &amp; A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E22B5E-52F9-4C82-8661-53BDE04C3DEF}"/>
              </a:ext>
            </a:extLst>
          </p:cNvPr>
          <p:cNvSpPr/>
          <p:nvPr/>
        </p:nvSpPr>
        <p:spPr>
          <a:xfrm>
            <a:off x="6639340" y="892888"/>
            <a:ext cx="2297925" cy="81148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C26B3F2-8B00-4F11-9589-3C0C234A505F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 / 24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5517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E320D84-87AE-4F44-9635-4CF71F54A74A}"/>
              </a:ext>
            </a:extLst>
          </p:cNvPr>
          <p:cNvSpPr/>
          <p:nvPr/>
        </p:nvSpPr>
        <p:spPr>
          <a:xfrm>
            <a:off x="0" y="-1"/>
            <a:ext cx="12192000" cy="6723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 descr="iPod, 전자기기, 실내이(가) 표시된 사진&#10;&#10;높은 신뢰도로 생성된 설명">
            <a:extLst>
              <a:ext uri="{FF2B5EF4-FFF2-40B4-BE49-F238E27FC236}">
                <a16:creationId xmlns:a16="http://schemas.microsoft.com/office/drawing/2014/main" id="{700D452C-647B-4167-A9E7-2F3A863A23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4" y="149267"/>
            <a:ext cx="363184" cy="363184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B56F56F-6D92-4525-A880-18CE3BEF4AE2}"/>
              </a:ext>
            </a:extLst>
          </p:cNvPr>
          <p:cNvCxnSpPr>
            <a:cxnSpLocks/>
          </p:cNvCxnSpPr>
          <p:nvPr/>
        </p:nvCxnSpPr>
        <p:spPr>
          <a:xfrm>
            <a:off x="989781" y="182435"/>
            <a:ext cx="0" cy="29684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C7FE247-A257-4222-97B0-0987100363DC}"/>
              </a:ext>
            </a:extLst>
          </p:cNvPr>
          <p:cNvSpPr txBox="1"/>
          <p:nvPr/>
        </p:nvSpPr>
        <p:spPr>
          <a:xfrm>
            <a:off x="1098270" y="74565"/>
            <a:ext cx="3905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>
                <a:latin typeface="Billabong" panose="04000506040000020003" pitchFamily="82" charset="0"/>
                <a:cs typeface="Gisha" panose="020B0604020202020204" pitchFamily="34" charset="-79"/>
              </a:rPr>
              <a:t>Travelstagram</a:t>
            </a:r>
            <a:endParaRPr lang="ko-KR" altLang="en-US" sz="3200" dirty="0">
              <a:latin typeface="Billabong" panose="04000506040000020003" pitchFamily="82" charset="0"/>
              <a:cs typeface="Gisha" panose="020B0604020202020204" pitchFamily="34" charset="-79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87832342-21F1-44B4-A2C7-0A86CCFDB64C}"/>
              </a:ext>
            </a:extLst>
          </p:cNvPr>
          <p:cNvSpPr/>
          <p:nvPr/>
        </p:nvSpPr>
        <p:spPr>
          <a:xfrm>
            <a:off x="3205704" y="1522514"/>
            <a:ext cx="1607677" cy="1607677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펜" charset="-127"/>
              <a:ea typeface="나눔스퀘어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25206AA-A23F-4EE3-B3C9-7B5F23828790}"/>
              </a:ext>
            </a:extLst>
          </p:cNvPr>
          <p:cNvSpPr txBox="1"/>
          <p:nvPr/>
        </p:nvSpPr>
        <p:spPr>
          <a:xfrm>
            <a:off x="5003799" y="1544196"/>
            <a:ext cx="979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charset="-127"/>
                <a:ea typeface="나눔스퀘어"/>
              </a:rPr>
              <a:t># 4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charset="-127"/>
                <a:ea typeface="나눔스퀘어"/>
              </a:rPr>
              <a:t>조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charset="-127"/>
                <a:ea typeface="나눔스퀘어"/>
              </a:rPr>
              <a:t> 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나눔바른펜" charset="-127"/>
              <a:ea typeface="나눔스퀘어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9836A0-3F3F-4240-AEBC-3B1D04CAE3AA}"/>
              </a:ext>
            </a:extLst>
          </p:cNvPr>
          <p:cNvSpPr txBox="1"/>
          <p:nvPr/>
        </p:nvSpPr>
        <p:spPr>
          <a:xfrm>
            <a:off x="5246587" y="2270312"/>
            <a:ext cx="4667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pitchFamily="50" charset="-127"/>
                <a:ea typeface="나눔바른펜" pitchFamily="50" charset="-127"/>
              </a:rPr>
              <a:t>21</a:t>
            </a:r>
            <a:endParaRPr lang="ko-KR" altLang="en-US" sz="3200" spc="-150" dirty="0">
              <a:solidFill>
                <a:schemeClr val="tx1">
                  <a:lumMod val="65000"/>
                  <a:lumOff val="35000"/>
                </a:schemeClr>
              </a:solidFill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92A3A8-E846-45C6-BF7F-B28AF5B6EC2F}"/>
              </a:ext>
            </a:extLst>
          </p:cNvPr>
          <p:cNvSpPr txBox="1"/>
          <p:nvPr/>
        </p:nvSpPr>
        <p:spPr>
          <a:xfrm>
            <a:off x="5169289" y="2690801"/>
            <a:ext cx="6213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charset="-127"/>
                <a:ea typeface="나눔스퀘어"/>
              </a:rPr>
              <a:t>Share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나눔바른펜" charset="-127"/>
              <a:ea typeface="나눔스퀘어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813C22-F735-4C09-8989-DF268B4DA4B8}"/>
              </a:ext>
            </a:extLst>
          </p:cNvPr>
          <p:cNvSpPr txBox="1"/>
          <p:nvPr/>
        </p:nvSpPr>
        <p:spPr>
          <a:xfrm>
            <a:off x="6100151" y="2275303"/>
            <a:ext cx="514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charset="-127"/>
                <a:ea typeface="나눔스퀘어"/>
              </a:rPr>
              <a:t>33</a:t>
            </a:r>
            <a:endParaRPr lang="ko-KR" altLang="en-US" sz="3200" spc="-150" dirty="0">
              <a:solidFill>
                <a:schemeClr val="tx1">
                  <a:lumMod val="65000"/>
                  <a:lumOff val="35000"/>
                </a:schemeClr>
              </a:solidFill>
              <a:latin typeface="나눔바른펜" charset="-127"/>
              <a:ea typeface="나눔스퀘어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91F1F7-3BB4-486E-9E7A-C8B563742987}"/>
              </a:ext>
            </a:extLst>
          </p:cNvPr>
          <p:cNvSpPr txBox="1"/>
          <p:nvPr/>
        </p:nvSpPr>
        <p:spPr>
          <a:xfrm>
            <a:off x="5961374" y="2690801"/>
            <a:ext cx="838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펜" charset="-127"/>
                <a:ea typeface="나눔스퀘어"/>
              </a:rPr>
              <a:t>Reaction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나눔바른펜" charset="-127"/>
              <a:ea typeface="나눔스퀘어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5B1E609-C6B9-4229-ADB8-FE2A1DE01E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180" y="55132"/>
            <a:ext cx="1988820" cy="61722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904825A-FC2B-4810-8F1C-60FF9DEF4EC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04" r="17030"/>
          <a:stretch/>
        </p:blipFill>
        <p:spPr>
          <a:xfrm>
            <a:off x="8637768" y="3911873"/>
            <a:ext cx="1800000" cy="18000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2B327575-F5FD-4D66-9479-FD2B16ED5394}"/>
              </a:ext>
            </a:extLst>
          </p:cNvPr>
          <p:cNvSpPr txBox="1"/>
          <p:nvPr/>
        </p:nvSpPr>
        <p:spPr>
          <a:xfrm>
            <a:off x="9537768" y="5827404"/>
            <a:ext cx="94609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</a:t>
            </a:r>
            <a:r>
              <a:rPr lang="ko-KR" altLang="en-US" sz="1400" dirty="0" err="1">
                <a:latin typeface="나눔바른펜" pitchFamily="50" charset="-127"/>
                <a:ea typeface="나눔바른펜" pitchFamily="50" charset="-127"/>
              </a:rPr>
              <a:t>허철진</a:t>
            </a:r>
            <a:endParaRPr lang="en-US" altLang="ko-KR" sz="1400" dirty="0">
              <a:latin typeface="나눔바른펜" pitchFamily="50" charset="-127"/>
              <a:ea typeface="나눔바른펜" pitchFamily="50" charset="-127"/>
            </a:endParaRPr>
          </a:p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5</a:t>
            </a:r>
            <a:r>
              <a:rPr lang="ko-KR" altLang="en-US" sz="1400" dirty="0">
                <a:latin typeface="나눔바른펜" pitchFamily="50" charset="-127"/>
                <a:ea typeface="나눔바른펜" pitchFamily="50" charset="-127"/>
              </a:rPr>
              <a:t>대</a:t>
            </a:r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5</a:t>
            </a:r>
            <a:r>
              <a:rPr lang="ko-KR" altLang="en-US" sz="1400" dirty="0">
                <a:latin typeface="나눔바른펜" pitchFamily="50" charset="-127"/>
                <a:ea typeface="나눔바른펜" pitchFamily="50" charset="-127"/>
              </a:rPr>
              <a:t>는</a:t>
            </a:r>
            <a:endParaRPr lang="en-US" altLang="ko-KR" sz="1400" dirty="0">
              <a:latin typeface="나눔바른펜" pitchFamily="50" charset="-127"/>
              <a:ea typeface="나눔바른펜" pitchFamily="50" charset="-127"/>
            </a:endParaRPr>
          </a:p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</a:t>
            </a:r>
            <a:r>
              <a:rPr lang="ko-KR" altLang="en-US" sz="1400" dirty="0">
                <a:latin typeface="나눔바른펜" pitchFamily="50" charset="-127"/>
                <a:ea typeface="나눔바른펜" pitchFamily="50" charset="-127"/>
              </a:rPr>
              <a:t>절대 </a:t>
            </a:r>
            <a:r>
              <a:rPr lang="ko-KR" altLang="en-US" sz="1400" dirty="0" err="1">
                <a:latin typeface="나눔바른펜" pitchFamily="50" charset="-127"/>
                <a:ea typeface="나눔바른펜" pitchFamily="50" charset="-127"/>
              </a:rPr>
              <a:t>네버</a:t>
            </a:r>
            <a:endParaRPr lang="en-US" altLang="ko-KR" sz="1400" dirty="0">
              <a:latin typeface="나눔바른펜" pitchFamily="50" charset="-127"/>
              <a:ea typeface="나눔바른펜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0" b="21590"/>
          <a:stretch/>
        </p:blipFill>
        <p:spPr bwMode="auto">
          <a:xfrm>
            <a:off x="6263682" y="3911873"/>
            <a:ext cx="18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7370" y="3911873"/>
            <a:ext cx="1800000" cy="18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 descr="C:\Users\student\Downloads\IMG_6310.JPG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5" r="27797"/>
          <a:stretch/>
        </p:blipFill>
        <p:spPr bwMode="auto">
          <a:xfrm>
            <a:off x="3913381" y="3911873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327575-F5FD-4D66-9479-FD2B16ED5394}"/>
              </a:ext>
            </a:extLst>
          </p:cNvPr>
          <p:cNvSpPr txBox="1"/>
          <p:nvPr/>
        </p:nvSpPr>
        <p:spPr>
          <a:xfrm>
            <a:off x="7117589" y="5839154"/>
            <a:ext cx="10246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</a:t>
            </a:r>
            <a:r>
              <a:rPr lang="ko-KR" altLang="en-US" sz="1400" dirty="0">
                <a:latin typeface="나눔바른펜" pitchFamily="50" charset="-127"/>
                <a:ea typeface="나눔바른펜" pitchFamily="50" charset="-127"/>
              </a:rPr>
              <a:t>정동준</a:t>
            </a:r>
            <a:endParaRPr lang="en-US" altLang="ko-KR" sz="1400" dirty="0">
              <a:latin typeface="나눔바른펜" pitchFamily="50" charset="-127"/>
              <a:ea typeface="나눔바른펜" pitchFamily="50" charset="-127"/>
            </a:endParaRPr>
          </a:p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</a:t>
            </a:r>
            <a:r>
              <a:rPr lang="ko-KR" altLang="en-US" sz="1400" dirty="0" err="1">
                <a:latin typeface="나눔바른펜" pitchFamily="50" charset="-127"/>
                <a:ea typeface="나눔바른펜" pitchFamily="50" charset="-127"/>
              </a:rPr>
              <a:t>프로퇴근러</a:t>
            </a:r>
            <a:endParaRPr lang="en-US" altLang="ko-KR" sz="1400" dirty="0">
              <a:latin typeface="나눔바른펜" pitchFamily="50" charset="-127"/>
              <a:ea typeface="나눔바른펜" pitchFamily="50" charset="-127"/>
            </a:endParaRPr>
          </a:p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30</a:t>
            </a:r>
            <a:r>
              <a:rPr lang="ko-KR" altLang="en-US" sz="1400" dirty="0">
                <a:latin typeface="나눔바른펜" pitchFamily="50" charset="-127"/>
                <a:ea typeface="나눔바른펜" pitchFamily="50" charset="-127"/>
              </a:rPr>
              <a:t>만원 </a:t>
            </a:r>
            <a:r>
              <a:rPr lang="ko-KR" altLang="en-US" sz="1400" dirty="0" err="1">
                <a:latin typeface="나눔바른펜" pitchFamily="50" charset="-127"/>
                <a:ea typeface="나눔바른펜" pitchFamily="50" charset="-127"/>
              </a:rPr>
              <a:t>펌</a:t>
            </a:r>
            <a:endParaRPr lang="en-US" altLang="ko-KR" sz="1400" dirty="0">
              <a:latin typeface="나눔바른펜" pitchFamily="50" charset="-127"/>
              <a:ea typeface="나눔바른펜" pitchFamily="50" charset="-127"/>
            </a:endParaRPr>
          </a:p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327575-F5FD-4D66-9479-FD2B16ED5394}"/>
              </a:ext>
            </a:extLst>
          </p:cNvPr>
          <p:cNvSpPr txBox="1"/>
          <p:nvPr/>
        </p:nvSpPr>
        <p:spPr>
          <a:xfrm>
            <a:off x="4665338" y="5850431"/>
            <a:ext cx="116249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</a:t>
            </a:r>
            <a:r>
              <a:rPr lang="ko-KR" altLang="en-US" sz="1400" dirty="0">
                <a:latin typeface="나눔바른펜" pitchFamily="50" charset="-127"/>
                <a:ea typeface="나눔바른펜" pitchFamily="50" charset="-127"/>
              </a:rPr>
              <a:t>장규영</a:t>
            </a:r>
            <a:endParaRPr lang="en-US" altLang="ko-KR" sz="1400" dirty="0">
              <a:latin typeface="나눔바른펜" pitchFamily="50" charset="-127"/>
              <a:ea typeface="나눔바른펜" pitchFamily="50" charset="-127"/>
            </a:endParaRPr>
          </a:p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</a:t>
            </a:r>
            <a:r>
              <a:rPr lang="ko-KR" altLang="en-US" sz="1400" dirty="0">
                <a:latin typeface="나눔바른펜" pitchFamily="50" charset="-127"/>
                <a:ea typeface="나눔바른펜" pitchFamily="50" charset="-127"/>
              </a:rPr>
              <a:t>치열 고름</a:t>
            </a:r>
            <a:endParaRPr lang="en-US" altLang="ko-KR" sz="1400" dirty="0">
              <a:latin typeface="나눔바른펜" pitchFamily="50" charset="-127"/>
              <a:ea typeface="나눔바른펜" pitchFamily="50" charset="-127"/>
            </a:endParaRPr>
          </a:p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</a:t>
            </a:r>
            <a:r>
              <a:rPr lang="ko-KR" altLang="en-US" sz="1400" dirty="0">
                <a:latin typeface="나눔바른펜" pitchFamily="50" charset="-127"/>
                <a:ea typeface="나눔바른펜" pitchFamily="50" charset="-127"/>
              </a:rPr>
              <a:t>싱어송라이터</a:t>
            </a:r>
            <a:endParaRPr lang="en-US" altLang="ko-KR" sz="1400" dirty="0"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327575-F5FD-4D66-9479-FD2B16ED5394}"/>
              </a:ext>
            </a:extLst>
          </p:cNvPr>
          <p:cNvSpPr txBox="1"/>
          <p:nvPr/>
        </p:nvSpPr>
        <p:spPr>
          <a:xfrm>
            <a:off x="2371277" y="5850431"/>
            <a:ext cx="75533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</a:t>
            </a:r>
            <a:r>
              <a:rPr lang="ko-KR" altLang="en-US" sz="1400" dirty="0">
                <a:latin typeface="나눔바른펜" pitchFamily="50" charset="-127"/>
                <a:ea typeface="나눔바른펜" pitchFamily="50" charset="-127"/>
              </a:rPr>
              <a:t>강영인</a:t>
            </a:r>
            <a:endParaRPr lang="en-US" altLang="ko-KR" sz="1400" dirty="0">
              <a:latin typeface="나눔바른펜" pitchFamily="50" charset="-127"/>
              <a:ea typeface="나눔바른펜" pitchFamily="50" charset="-127"/>
            </a:endParaRPr>
          </a:p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</a:t>
            </a:r>
          </a:p>
          <a:p>
            <a:r>
              <a:rPr lang="en-US" altLang="ko-KR" sz="1400" dirty="0">
                <a:latin typeface="나눔바른펜" pitchFamily="50" charset="-127"/>
                <a:ea typeface="나눔바른펜" pitchFamily="50" charset="-127"/>
              </a:rPr>
              <a:t># </a:t>
            </a:r>
          </a:p>
        </p:txBody>
      </p:sp>
    </p:spTree>
    <p:extLst>
      <p:ext uri="{BB962C8B-B14F-4D97-AF65-F5344CB8AC3E}">
        <p14:creationId xmlns:p14="http://schemas.microsoft.com/office/powerpoint/2010/main" val="4008534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99EFCF88-0F44-4ADE-B3C2-D063D22EDE3D}"/>
              </a:ext>
            </a:extLst>
          </p:cNvPr>
          <p:cNvSpPr/>
          <p:nvPr/>
        </p:nvSpPr>
        <p:spPr>
          <a:xfrm>
            <a:off x="1" y="2101132"/>
            <a:ext cx="12206823" cy="2655736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소개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ECA4EA1-C532-474E-9C74-F90C5C781231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24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3867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A90740-9DE3-4397-8DBA-16ACB48DE0D2}"/>
              </a:ext>
            </a:extLst>
          </p:cNvPr>
          <p:cNvSpPr/>
          <p:nvPr/>
        </p:nvSpPr>
        <p:spPr>
          <a:xfrm>
            <a:off x="0" y="508883"/>
            <a:ext cx="4500438" cy="834887"/>
          </a:xfrm>
          <a:prstGeom prst="rect">
            <a:avLst/>
          </a:prstGeom>
          <a:solidFill>
            <a:schemeClr val="tx1">
              <a:lumMod val="95000"/>
              <a:lumOff val="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ko-KR" altLang="en-US" sz="2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선정 이유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9972A7-5038-47F4-810C-45A47F295146}"/>
              </a:ext>
            </a:extLst>
          </p:cNvPr>
          <p:cNvSpPr/>
          <p:nvPr/>
        </p:nvSpPr>
        <p:spPr>
          <a:xfrm>
            <a:off x="1" y="2146260"/>
            <a:ext cx="12206823" cy="3909250"/>
          </a:xfrm>
          <a:prstGeom prst="rect">
            <a:avLst/>
          </a:prstGeom>
          <a:solidFill>
            <a:schemeClr val="tx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C2C9E2-293B-4D10-8273-98127CE4EA0B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 / 24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832687" y="4543232"/>
            <a:ext cx="2148114" cy="87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19533" y="4836942"/>
            <a:ext cx="19784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여행은 가고 싶은데 </a:t>
            </a:r>
            <a:endParaRPr lang="en-US" altLang="ko-KR" sz="2000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r>
              <a:rPr lang="ko-KR" altLang="en-US" sz="20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어디로 가지</a:t>
            </a:r>
            <a:r>
              <a:rPr lang="en-US" altLang="ko-KR" sz="20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??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4C00272-84D9-4FEF-842F-D9687DACA8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687" y="2552221"/>
            <a:ext cx="2919122" cy="1620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814858" y="2614953"/>
            <a:ext cx="25555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남들이 어디로 여행 가는지</a:t>
            </a:r>
            <a:endParaRPr lang="en-US" altLang="ko-KR" sz="2000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pPr algn="r"/>
            <a:r>
              <a:rPr lang="ko-KR" altLang="en-US" sz="20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보고 정하자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01901" y="2968896"/>
            <a:ext cx="4003019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#</a:t>
            </a:r>
            <a:r>
              <a:rPr lang="ko-KR" altLang="en-US" sz="2800" b="1" u="sng" dirty="0" err="1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여행스타그램</a:t>
            </a:r>
            <a:endParaRPr lang="en-US" altLang="ko-KR" sz="2800" b="1" u="sng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endParaRPr lang="en-US" altLang="ko-KR" sz="2400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r>
              <a:rPr lang="ko-KR" altLang="en-US" sz="24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현재 사람들은 </a:t>
            </a:r>
            <a:r>
              <a:rPr lang="ko-KR" altLang="en-US" sz="2400" dirty="0" err="1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rgbClr val="00B0F0"/>
                </a:solidFill>
                <a:latin typeface="나눔바른펜" pitchFamily="50" charset="-127"/>
                <a:ea typeface="나눔바른펜" pitchFamily="50" charset="-127"/>
              </a:rPr>
              <a:t>인스타그램</a:t>
            </a:r>
            <a:r>
              <a:rPr lang="ko-KR" altLang="en-US" sz="2400" dirty="0" err="1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에서</a:t>
            </a:r>
            <a:endParaRPr lang="en-US" altLang="ko-KR" sz="2400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r>
              <a:rPr lang="ko-KR" altLang="en-US" sz="24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어떤 여행지를 찾아 </a:t>
            </a:r>
            <a:r>
              <a:rPr lang="ko-KR" altLang="en-US" sz="2400" dirty="0" err="1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accent2"/>
                </a:solidFill>
                <a:latin typeface="나눔바른펜" pitchFamily="50" charset="-127"/>
                <a:ea typeface="나눔바른펜" pitchFamily="50" charset="-127"/>
              </a:rPr>
              <a:t>해시태그</a:t>
            </a:r>
            <a:r>
              <a:rPr lang="ko-KR" altLang="en-US" sz="2400" dirty="0" err="1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하는지</a:t>
            </a:r>
            <a:endParaRPr lang="en-US" altLang="ko-KR" sz="2400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r>
              <a:rPr lang="ko-KR" altLang="en-US" sz="24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둘러보고 여행지를 정해봅시다</a:t>
            </a:r>
            <a:r>
              <a:rPr lang="en-US" altLang="ko-KR" sz="24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!!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500676F-47DF-40E1-A124-BC832FFE63B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51" y="4026942"/>
            <a:ext cx="2974873" cy="1620000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9208711" y="3598396"/>
            <a:ext cx="2148114" cy="87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펜" pitchFamily="50" charset="-127"/>
              <a:ea typeface="나눔바른펜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832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A90740-9DE3-4397-8DBA-16ACB48DE0D2}"/>
              </a:ext>
            </a:extLst>
          </p:cNvPr>
          <p:cNvSpPr/>
          <p:nvPr/>
        </p:nvSpPr>
        <p:spPr>
          <a:xfrm>
            <a:off x="0" y="508883"/>
            <a:ext cx="4500438" cy="834887"/>
          </a:xfrm>
          <a:prstGeom prst="rect">
            <a:avLst/>
          </a:prstGeom>
          <a:solidFill>
            <a:schemeClr val="tx1">
              <a:lumMod val="95000"/>
              <a:lumOff val="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자료준비</a:t>
            </a:r>
            <a:endParaRPr lang="ko-KR" altLang="en-US" sz="2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9972A7-5038-47F4-810C-45A47F295146}"/>
              </a:ext>
            </a:extLst>
          </p:cNvPr>
          <p:cNvSpPr/>
          <p:nvPr/>
        </p:nvSpPr>
        <p:spPr>
          <a:xfrm>
            <a:off x="1" y="2146260"/>
            <a:ext cx="12206823" cy="3909250"/>
          </a:xfrm>
          <a:prstGeom prst="rect">
            <a:avLst/>
          </a:prstGeom>
          <a:solidFill>
            <a:schemeClr val="tx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C2C9E2-293B-4D10-8273-98127CE4EA0B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 / 24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252427-97AC-4CA1-BB42-CC26CC39C062}"/>
              </a:ext>
            </a:extLst>
          </p:cNvPr>
          <p:cNvSpPr txBox="1"/>
          <p:nvPr/>
        </p:nvSpPr>
        <p:spPr>
          <a:xfrm>
            <a:off x="655078" y="3905868"/>
            <a:ext cx="34729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공공데이터포털의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&lt;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외국여행자통관규정</a:t>
            </a: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(2015)&gt;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에서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161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개국의 한글 나라 이름을 추출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endParaRPr lang="ko-KR" altLang="en-US" dirty="0"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8FAB0EA-0739-4DC0-932A-76274BE26019}"/>
              </a:ext>
            </a:extLst>
          </p:cNvPr>
          <p:cNvSpPr/>
          <p:nvPr/>
        </p:nvSpPr>
        <p:spPr>
          <a:xfrm>
            <a:off x="694377" y="3604431"/>
            <a:ext cx="2148114" cy="87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D29DB9-6F57-4829-A0FF-4E9C739E69D7}"/>
              </a:ext>
            </a:extLst>
          </p:cNvPr>
          <p:cNvSpPr txBox="1"/>
          <p:nvPr/>
        </p:nvSpPr>
        <p:spPr>
          <a:xfrm>
            <a:off x="694377" y="3005250"/>
            <a:ext cx="26633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1. </a:t>
            </a: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기본 데이터 확립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B661478-1575-42FA-BA98-188AD73D2470}"/>
              </a:ext>
            </a:extLst>
          </p:cNvPr>
          <p:cNvSpPr txBox="1"/>
          <p:nvPr/>
        </p:nvSpPr>
        <p:spPr>
          <a:xfrm>
            <a:off x="4366932" y="3005435"/>
            <a:ext cx="26633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2. </a:t>
            </a:r>
            <a:r>
              <a:rPr lang="ko-KR" altLang="en-US" sz="2400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크롤링</a:t>
            </a:r>
            <a:r>
              <a:rPr lang="ko-KR" altLang="en-US" sz="2400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232BD86-F5EF-4245-B06F-EB0AE818324C}"/>
              </a:ext>
            </a:extLst>
          </p:cNvPr>
          <p:cNvSpPr txBox="1"/>
          <p:nvPr/>
        </p:nvSpPr>
        <p:spPr>
          <a:xfrm>
            <a:off x="8362344" y="3005249"/>
            <a:ext cx="3387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3. </a:t>
            </a:r>
            <a:r>
              <a:rPr lang="ko-KR" altLang="en-US" sz="240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홈페이지 구성 이미지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18D8E27-878B-47A9-A17D-FB558FF42A9D}"/>
              </a:ext>
            </a:extLst>
          </p:cNvPr>
          <p:cNvSpPr txBox="1"/>
          <p:nvPr/>
        </p:nvSpPr>
        <p:spPr>
          <a:xfrm>
            <a:off x="8323047" y="3905867"/>
            <a:ext cx="34729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인기있는 나라 </a:t>
            </a: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20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개국에 대해서 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각 </a:t>
            </a: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장의 </a:t>
            </a: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jpg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를 직접 수집하여 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r>
              <a:rPr lang="en-US" altLang="ko-KR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Img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에 저장</a:t>
            </a:r>
            <a:endParaRPr lang="ko-KR" altLang="en-US" sz="2000" dirty="0"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95A568-9865-4C08-B274-7386438200C0}"/>
              </a:ext>
            </a:extLst>
          </p:cNvPr>
          <p:cNvSpPr txBox="1"/>
          <p:nvPr/>
        </p:nvSpPr>
        <p:spPr>
          <a:xfrm>
            <a:off x="4366932" y="3905868"/>
            <a:ext cx="34729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Selenium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을 이용하여 매일 정보 추출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각 나라 별 태그 </a:t>
            </a:r>
            <a:r>
              <a:rPr lang="ko-KR" altLang="en-US" dirty="0" err="1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게시글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 수 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각 나라 별 인기  </a:t>
            </a: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/ 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최신  게시물 </a:t>
            </a:r>
            <a:r>
              <a:rPr lang="en-US" altLang="ko-KR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9</a:t>
            </a:r>
            <a:r>
              <a:rPr lang="ko-KR" altLang="en-US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개에 있는 태그 추출</a:t>
            </a:r>
            <a:endParaRPr lang="en-US" altLang="ko-KR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  <a:p>
            <a:endParaRPr lang="ko-KR" altLang="en-US" dirty="0"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8FAB0EA-0739-4DC0-932A-76274BE26019}"/>
              </a:ext>
            </a:extLst>
          </p:cNvPr>
          <p:cNvSpPr/>
          <p:nvPr/>
        </p:nvSpPr>
        <p:spPr>
          <a:xfrm>
            <a:off x="4423309" y="3604431"/>
            <a:ext cx="2148114" cy="87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8FAB0EA-0739-4DC0-932A-76274BE26019}"/>
              </a:ext>
            </a:extLst>
          </p:cNvPr>
          <p:cNvSpPr/>
          <p:nvPr/>
        </p:nvSpPr>
        <p:spPr>
          <a:xfrm>
            <a:off x="8470605" y="3604431"/>
            <a:ext cx="2148114" cy="87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펜" pitchFamily="50" charset="-127"/>
              <a:ea typeface="나눔바른펜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832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A90740-9DE3-4397-8DBA-16ACB48DE0D2}"/>
              </a:ext>
            </a:extLst>
          </p:cNvPr>
          <p:cNvSpPr/>
          <p:nvPr/>
        </p:nvSpPr>
        <p:spPr>
          <a:xfrm>
            <a:off x="0" y="508883"/>
            <a:ext cx="4500438" cy="834887"/>
          </a:xfrm>
          <a:prstGeom prst="rect">
            <a:avLst/>
          </a:prstGeom>
          <a:solidFill>
            <a:schemeClr val="tx1">
              <a:lumMod val="95000"/>
              <a:lumOff val="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아키텍처</a:t>
            </a:r>
            <a:endParaRPr lang="ko-KR" altLang="en-US" sz="2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9972A7-5038-47F4-810C-45A47F295146}"/>
              </a:ext>
            </a:extLst>
          </p:cNvPr>
          <p:cNvSpPr/>
          <p:nvPr/>
        </p:nvSpPr>
        <p:spPr>
          <a:xfrm>
            <a:off x="1" y="2146260"/>
            <a:ext cx="12206823" cy="3909250"/>
          </a:xfrm>
          <a:prstGeom prst="rect">
            <a:avLst/>
          </a:prstGeom>
          <a:solidFill>
            <a:schemeClr val="tx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C2C9E2-293B-4D10-8273-98127CE4EA0B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 / 24</a:t>
            </a:r>
            <a:endParaRPr lang="ko-KR" altLang="en-US" dirty="0"/>
          </a:p>
        </p:txBody>
      </p:sp>
      <p:pic>
        <p:nvPicPr>
          <p:cNvPr id="2050" name="Picture 2" descr="C:\Users\student\Downloads\desktop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908" y="3386837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student\Downloads\databas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9225" y="3380884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오른쪽 화살표 1"/>
          <p:cNvSpPr/>
          <p:nvPr/>
        </p:nvSpPr>
        <p:spPr>
          <a:xfrm>
            <a:off x="2845169" y="3594097"/>
            <a:ext cx="1765300" cy="354385"/>
          </a:xfrm>
          <a:prstGeom prst="rightArrow">
            <a:avLst>
              <a:gd name="adj1" fmla="val 50000"/>
              <a:gd name="adj2" fmla="val 15492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1" name="오른쪽 화살표 20"/>
          <p:cNvSpPr/>
          <p:nvPr/>
        </p:nvSpPr>
        <p:spPr>
          <a:xfrm flipH="1">
            <a:off x="2845169" y="4242174"/>
            <a:ext cx="1765300" cy="354385"/>
          </a:xfrm>
          <a:prstGeom prst="rightArrow">
            <a:avLst>
              <a:gd name="adj1" fmla="val 50000"/>
              <a:gd name="adj2" fmla="val 15492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22762" y="4763678"/>
            <a:ext cx="14397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HTTP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53993" y="4975140"/>
            <a:ext cx="2006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Web Client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100058" y="5000885"/>
            <a:ext cx="2006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Web Server</a:t>
            </a:r>
          </a:p>
        </p:txBody>
      </p:sp>
      <p:pic>
        <p:nvPicPr>
          <p:cNvPr id="2053" name="Picture 5" descr="C:\Users\student\Downloads\online-shop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0058" y="3380884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9571050" y="4982009"/>
            <a:ext cx="2006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DB Server</a:t>
            </a:r>
          </a:p>
        </p:txBody>
      </p:sp>
      <p:sp>
        <p:nvSpPr>
          <p:cNvPr id="34" name="오른쪽 화살표 33"/>
          <p:cNvSpPr/>
          <p:nvPr/>
        </p:nvSpPr>
        <p:spPr>
          <a:xfrm>
            <a:off x="7152596" y="3594097"/>
            <a:ext cx="1765300" cy="354385"/>
          </a:xfrm>
          <a:prstGeom prst="rightArrow">
            <a:avLst>
              <a:gd name="adj1" fmla="val 50000"/>
              <a:gd name="adj2" fmla="val 15492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5" name="오른쪽 화살표 34"/>
          <p:cNvSpPr/>
          <p:nvPr/>
        </p:nvSpPr>
        <p:spPr>
          <a:xfrm flipH="1">
            <a:off x="7152596" y="4242174"/>
            <a:ext cx="1765300" cy="354385"/>
          </a:xfrm>
          <a:prstGeom prst="rightArrow">
            <a:avLst>
              <a:gd name="adj1" fmla="val 50000"/>
              <a:gd name="adj2" fmla="val 15492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effectLst>
                <a:glow rad="63500">
                  <a:schemeClr val="accent5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489048" y="2887117"/>
            <a:ext cx="26110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Web page </a:t>
            </a:r>
            <a:r>
              <a:rPr lang="ko-KR" altLang="en-US" sz="3200" b="1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요청</a:t>
            </a:r>
            <a:endParaRPr lang="en-US" altLang="ko-KR" sz="3200" b="1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612391" y="2908541"/>
            <a:ext cx="26110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조회</a:t>
            </a:r>
            <a:endParaRPr lang="en-US" altLang="ko-KR" sz="3200" b="1" dirty="0">
              <a:solidFill>
                <a:schemeClr val="bg1"/>
              </a:solidFill>
              <a:latin typeface="나눔바른펜" pitchFamily="50" charset="-127"/>
              <a:ea typeface="나눔바른펜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477926" y="4763678"/>
            <a:ext cx="26110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나눔바른펜" pitchFamily="50" charset="-127"/>
                <a:ea typeface="나눔바른펜" pitchFamily="50" charset="-127"/>
              </a:rPr>
              <a:t>Return</a:t>
            </a:r>
          </a:p>
        </p:txBody>
      </p:sp>
    </p:spTree>
    <p:extLst>
      <p:ext uri="{BB962C8B-B14F-4D97-AF65-F5344CB8AC3E}">
        <p14:creationId xmlns:p14="http://schemas.microsoft.com/office/powerpoint/2010/main" val="3412355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A90740-9DE3-4397-8DBA-16ACB48DE0D2}"/>
              </a:ext>
            </a:extLst>
          </p:cNvPr>
          <p:cNvSpPr/>
          <p:nvPr/>
        </p:nvSpPr>
        <p:spPr>
          <a:xfrm>
            <a:off x="0" y="508883"/>
            <a:ext cx="4500438" cy="834887"/>
          </a:xfrm>
          <a:prstGeom prst="rect">
            <a:avLst/>
          </a:prstGeom>
          <a:solidFill>
            <a:schemeClr val="tx1">
              <a:lumMod val="95000"/>
              <a:lumOff val="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 및 프로그램</a:t>
            </a:r>
            <a:endParaRPr lang="ko-KR" altLang="en-US" sz="2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9972A7-5038-47F4-810C-45A47F295146}"/>
              </a:ext>
            </a:extLst>
          </p:cNvPr>
          <p:cNvSpPr/>
          <p:nvPr/>
        </p:nvSpPr>
        <p:spPr>
          <a:xfrm>
            <a:off x="1" y="2146260"/>
            <a:ext cx="12206823" cy="390925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EC2C9E2-293B-4D10-8273-98127CE4EA0B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 / 24</a:t>
            </a:r>
            <a:endParaRPr lang="ko-KR" altLang="en-US" dirty="0"/>
          </a:p>
        </p:txBody>
      </p:sp>
      <p:pic>
        <p:nvPicPr>
          <p:cNvPr id="3074" name="Picture 2" descr="C:\Users\student\Desktop\logo\aw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348" y="2923775"/>
            <a:ext cx="1966767" cy="117711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student\Desktop\logo\bs4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3912" y="2776608"/>
            <a:ext cx="3348837" cy="144000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student\Desktop\logo\jinj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6350" y="3622873"/>
            <a:ext cx="933688" cy="882174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student\Desktop\logo\jupyter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860" y="3743042"/>
            <a:ext cx="1616040" cy="1872989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student\Desktop\logo\numpy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1182" y="4004194"/>
            <a:ext cx="2400000" cy="180000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C:\Users\student\Desktop\logo\selenium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5414" y="4505047"/>
            <a:ext cx="2879550" cy="144000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 descr="C:\Users\student\Desktop\logo\python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229" y="4679537"/>
            <a:ext cx="3793109" cy="1124657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C:\Users\student\Desktop\logo\bootstrap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6018" y="3136608"/>
            <a:ext cx="2160000" cy="108000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3" name="Picture 11" descr="C:\Users\student\Desktop\logo\Jquery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915" y="2284438"/>
            <a:ext cx="2723203" cy="748418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C:\Users\student\Desktop\logo\HTML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2100" y="4649047"/>
            <a:ext cx="1080000" cy="108000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C:\Users\student\Desktop\logo\css.pn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5201" y="2432330"/>
            <a:ext cx="770328" cy="108000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7" name="Picture 15" descr="C:\Users\student\Desktop\logo\data.gif"/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3000" r="95500">
                        <a14:foregroundMark x1="37000" y1="46000" x2="37000" y2="46000"/>
                        <a14:foregroundMark x1="52500" y1="49500" x2="52500" y2="49500"/>
                        <a14:foregroundMark x1="14500" y1="50000" x2="14500" y2="50000"/>
                        <a14:foregroundMark x1="6000" y1="44500" x2="6000" y2="44500"/>
                        <a14:foregroundMark x1="3000" y1="48500" x2="3000" y2="48500"/>
                        <a14:foregroundMark x1="64000" y1="46000" x2="64000" y2="46000"/>
                        <a14:foregroundMark x1="62000" y1="46000" x2="62000" y2="46000"/>
                        <a14:foregroundMark x1="71500" y1="46500" x2="71500" y2="46500"/>
                        <a14:foregroundMark x1="63500" y1="55500" x2="63500" y2="55500"/>
                        <a14:foregroundMark x1="71500" y1="55500" x2="71500" y2="55500"/>
                        <a14:foregroundMark x1="78000" y1="55000" x2="78000" y2="55000"/>
                        <a14:foregroundMark x1="84000" y1="55500" x2="84000" y2="55500"/>
                        <a14:foregroundMark x1="91500" y1="55500" x2="91500" y2="55500"/>
                        <a14:foregroundMark x1="95500" y1="54000" x2="95500" y2="54000"/>
                        <a14:foregroundMark x1="23000" y1="45000" x2="23000" y2="45000"/>
                        <a14:backgroundMark x1="61500" y1="42000" x2="69000" y2="47500"/>
                        <a14:backgroundMark x1="76500" y1="45500" x2="57000" y2="46000"/>
                        <a14:backgroundMark x1="79000" y1="47500" x2="62500" y2="48500"/>
                        <a14:backgroundMark x1="58500" y1="46500" x2="79000" y2="46500"/>
                        <a14:backgroundMark x1="9500" y1="52000" x2="9500" y2="52000"/>
                        <a14:backgroundMark x1="51500" y1="49000" x2="51500" y2="49000"/>
                        <a14:backgroundMark x1="77000" y1="54000" x2="77000" y2="54000"/>
                        <a14:backgroundMark x1="94500" y1="52000" x2="94500" y2="52000"/>
                        <a14:backgroundMark x1="92500" y1="56500" x2="92500" y2="56500"/>
                        <a14:backgroundMark x1="91500" y1="56500" x2="91500" y2="56500"/>
                        <a14:backgroundMark x1="79000" y1="56500" x2="79000" y2="56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6018" y="1809750"/>
            <a:ext cx="1629290" cy="162929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C:\Users\student\Desktop\logo\GoogleMaps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2100" y="2312856"/>
            <a:ext cx="710760" cy="72000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4199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2E4A5C8-7028-46EF-9222-C97215A8EBF9}"/>
              </a:ext>
            </a:extLst>
          </p:cNvPr>
          <p:cNvSpPr/>
          <p:nvPr/>
        </p:nvSpPr>
        <p:spPr>
          <a:xfrm>
            <a:off x="11385189" y="302948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</a:t>
            </a:r>
            <a:endParaRPr lang="ko-KR" altLang="en-US" dirty="0"/>
          </a:p>
        </p:txBody>
      </p:sp>
      <p:pic>
        <p:nvPicPr>
          <p:cNvPr id="17" name="내용 개체 틀 4">
            <a:extLst>
              <a:ext uri="{FF2B5EF4-FFF2-40B4-BE49-F238E27FC236}">
                <a16:creationId xmlns:a16="http://schemas.microsoft.com/office/drawing/2014/main" id="{E85ED2E4-A7E1-4524-BC5D-FB95CDEB0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99EFCF88-0F44-4ADE-B3C2-D063D22EDE3D}"/>
              </a:ext>
            </a:extLst>
          </p:cNvPr>
          <p:cNvSpPr/>
          <p:nvPr/>
        </p:nvSpPr>
        <p:spPr>
          <a:xfrm>
            <a:off x="1" y="2101132"/>
            <a:ext cx="12206823" cy="2655736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웹 페이지 소개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ECA4EA1-C532-474E-9C74-F90C5C781231}"/>
              </a:ext>
            </a:extLst>
          </p:cNvPr>
          <p:cNvSpPr/>
          <p:nvPr/>
        </p:nvSpPr>
        <p:spPr>
          <a:xfrm>
            <a:off x="11370365" y="302947"/>
            <a:ext cx="821635" cy="3496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 / 24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197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959</TotalTime>
  <Words>616</Words>
  <Application>Microsoft Office PowerPoint</Application>
  <PresentationFormat>와이드스크린</PresentationFormat>
  <Paragraphs>194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8" baseType="lpstr">
      <vt:lpstr>나눔스퀘어</vt:lpstr>
      <vt:lpstr>KoPub돋움체 Bold</vt:lpstr>
      <vt:lpstr>Billabong</vt:lpstr>
      <vt:lpstr>10X10</vt:lpstr>
      <vt:lpstr>맑은 고딕</vt:lpstr>
      <vt:lpstr>KoPubWorld돋움체 Light</vt:lpstr>
      <vt:lpstr>Arial</vt:lpstr>
      <vt:lpstr>KoPub돋움체 Medium</vt:lpstr>
      <vt:lpstr>나눔바른펜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 영인</dc:creator>
  <cp:lastModifiedBy>장 규영</cp:lastModifiedBy>
  <cp:revision>63</cp:revision>
  <dcterms:created xsi:type="dcterms:W3CDTF">2019-01-30T04:23:44Z</dcterms:created>
  <dcterms:modified xsi:type="dcterms:W3CDTF">2021-01-19T10:57:58Z</dcterms:modified>
</cp:coreProperties>
</file>

<file path=docProps/thumbnail.jpeg>
</file>